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0" r:id="rId4"/>
    <p:sldId id="267" r:id="rId5"/>
    <p:sldId id="268" r:id="rId6"/>
    <p:sldId id="309" r:id="rId7"/>
    <p:sldId id="310" r:id="rId8"/>
    <p:sldId id="299" r:id="rId9"/>
    <p:sldId id="298" r:id="rId10"/>
    <p:sldId id="257" r:id="rId11"/>
    <p:sldId id="311" r:id="rId12"/>
    <p:sldId id="258" r:id="rId13"/>
    <p:sldId id="269" r:id="rId14"/>
    <p:sldId id="270" r:id="rId15"/>
    <p:sldId id="271" r:id="rId16"/>
    <p:sldId id="305" r:id="rId17"/>
    <p:sldId id="306" r:id="rId18"/>
    <p:sldId id="307" r:id="rId19"/>
    <p:sldId id="308" r:id="rId20"/>
    <p:sldId id="282" r:id="rId21"/>
    <p:sldId id="286" r:id="rId22"/>
    <p:sldId id="287" r:id="rId23"/>
    <p:sldId id="288" r:id="rId24"/>
    <p:sldId id="289" r:id="rId25"/>
    <p:sldId id="290" r:id="rId26"/>
    <p:sldId id="300" r:id="rId27"/>
    <p:sldId id="302" r:id="rId28"/>
    <p:sldId id="301" r:id="rId29"/>
    <p:sldId id="303" r:id="rId30"/>
    <p:sldId id="304" r:id="rId31"/>
    <p:sldId id="291" r:id="rId32"/>
    <p:sldId id="29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1" autoAdjust="0"/>
    <p:restoredTop sz="94323" autoAdjust="0"/>
  </p:normalViewPr>
  <p:slideViewPr>
    <p:cSldViewPr snapToGrid="0">
      <p:cViewPr varScale="1">
        <p:scale>
          <a:sx n="107" d="100"/>
          <a:sy n="107" d="100"/>
        </p:scale>
        <p:origin x="1047" y="8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6-12-02T08:41:39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8594 7091 0,'148'-21'125,"-42"21"-110,-43 0-15,-21 0 16,64 0-16,-21 0 16,0-21-16,-22 21 15,22 0-15,-22 0 16,-20 0-16,-1-22 16,21 1-16,-20 21 15,-22 0-15,21-21 16,22 21-16,-43 0 15,0 0 1,0 0 0,0 0-16,22 0 15,-1-21-15,-21 21 16,0 0-16,22 0 16,-1 0-16,0 0 15,-20 0-15,83 0 16,-20 0-16,-21 0 15,20 0-15,-63 0 16,22 0-16,-64 0 250,-64 0-234,64 0-1,-43 0-15,-42 0 16,-42 0-16,-42 21 16,20 0-16,43-21 15,22 21-15,20-21 16,21 0-16,43 0 15,64 22 157,20-1-172,-21 0 16,64 21-16,0-21 16,21-21-16,0 22 15,148-1 1,-190-21-16,21 0 15,-64 0-15,22 0 16,-22 0-16,-63 0 125,-22 0-109,-84 0-1,43 0-15,-22 0 16,64 0-16,-1 0 16,22 0-16,0 0 15,0 0 1,-85 0-1,64 0-15,-43-21 16,43-1-16,-107 1 16,107 0-1,21 21-15,0-21 16,42 21 140,21 0-140,22 0-16,-22 0 15,64 0-15,-43 0 16,22 0-16,84 0 16,-126 0-1,-1 0-15,-42-21 141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6-12-02T08:55:12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10731 6710 0,'0'-42'282,"22"42"-267,-22-22 220,0-20 46,0 21-281,42 21 140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DDF6-12D5-439C-9311-30A690A03C00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27ED-2540-4F18-8095-2BB7B055CF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6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32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93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61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1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027ED-2540-4F18-8095-2BB7B055CF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7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26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5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0" y="74407"/>
            <a:ext cx="12192000" cy="4154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700" b="1" dirty="0"/>
          </a:p>
          <a:p>
            <a:pPr algn="ctr"/>
            <a:endParaRPr lang="en-US" altLang="zh-CN" sz="700" b="1" dirty="0"/>
          </a:p>
          <a:p>
            <a:pPr algn="ctr"/>
            <a:endParaRPr lang="en-US" altLang="zh-CN" sz="700" b="1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918" y="70779"/>
            <a:ext cx="10515600" cy="380144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4472" y="-30821"/>
            <a:ext cx="12192000" cy="101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11644164" y="70779"/>
            <a:ext cx="445921" cy="4143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832075" y="105995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TNA1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8870523">
            <a:off x="11414473" y="225777"/>
            <a:ext cx="76444" cy="749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19442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05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7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0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78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15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1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28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F79C-9475-43D7-8B28-1A844C3084BC}" type="datetimeFigureOut">
              <a:rPr lang="zh-CN" altLang="en-US" smtClean="0"/>
              <a:t>2017/3/10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0278C-FD90-4857-949D-DB4CAB79A4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8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44995"/>
              </p:ext>
            </p:extLst>
          </p:nvPr>
        </p:nvGraphicFramePr>
        <p:xfrm>
          <a:off x="2875402" y="190857"/>
          <a:ext cx="4087258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Workflow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Collate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Batch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Zone Picking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 Eligibilities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Picking Cart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Outbound</a:t>
                      </a:r>
                      <a:r>
                        <a:rPr lang="en-US" altLang="zh-CN" b="0" baseline="0" dirty="0">
                          <a:solidFill>
                            <a:schemeClr val="tx1"/>
                          </a:solidFill>
                        </a:rPr>
                        <a:t> Management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Order Pool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Process Path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Rebatch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Rebatch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 Wall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Pack</a:t>
                      </a:r>
                      <a:r>
                        <a:rPr lang="en-US" altLang="zh-CN" b="0" baseline="0" dirty="0">
                          <a:solidFill>
                            <a:schemeClr val="tx1"/>
                          </a:solidFill>
                        </a:rPr>
                        <a:t> Station Type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Pack Station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Box Configure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Pick Path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8097398" y="1211855"/>
            <a:ext cx="2930486" cy="2588964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备注信息：</a:t>
            </a:r>
            <a:endParaRPr lang="en-US" altLang="zh-CN" b="1" dirty="0"/>
          </a:p>
          <a:p>
            <a:r>
              <a:rPr lang="en-US" altLang="zh-CN" b="1" dirty="0"/>
              <a:t>1.ExSD</a:t>
            </a:r>
            <a:r>
              <a:rPr lang="zh-CN" altLang="en-US" b="1" dirty="0"/>
              <a:t>定义界面</a:t>
            </a:r>
            <a:endParaRPr lang="en-US" altLang="zh-CN" b="1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扫描枪抓取每个区域员工目前实时工作状态需要再讨论</a:t>
            </a:r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6734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65969" y="672263"/>
            <a:ext cx="11997501" cy="5959890"/>
            <a:chOff x="65969" y="672263"/>
            <a:chExt cx="11997501" cy="5959890"/>
          </a:xfrm>
        </p:grpSpPr>
        <p:sp>
          <p:nvSpPr>
            <p:cNvPr id="27" name="矩形 26"/>
            <p:cNvSpPr/>
            <p:nvPr/>
          </p:nvSpPr>
          <p:spPr>
            <a:xfrm>
              <a:off x="65969" y="1123720"/>
              <a:ext cx="11997501" cy="55084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103661" y="677426"/>
              <a:ext cx="1993089" cy="40608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拣货权限修改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230338" y="672263"/>
              <a:ext cx="1993089" cy="4060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拣货权限查看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5-Pick Eligibilities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918" y="1303486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1.</a:t>
            </a:r>
            <a:r>
              <a:rPr lang="zh-CN" altLang="en-US" sz="1600" b="1" dirty="0"/>
              <a:t>权限修改人员选择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025927"/>
              </p:ext>
            </p:extLst>
          </p:nvPr>
        </p:nvGraphicFramePr>
        <p:xfrm>
          <a:off x="258286" y="1887458"/>
          <a:ext cx="6810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部门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经理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员工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B$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4093" y="2258298"/>
            <a:ext cx="1857375" cy="15811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B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4833" y="2258298"/>
            <a:ext cx="1857375" cy="15811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3:$B$5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573" y="2281793"/>
            <a:ext cx="1857375" cy="95250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8" name="等腰三角形 7"/>
          <p:cNvSpPr/>
          <p:nvPr/>
        </p:nvSpPr>
        <p:spPr>
          <a:xfrm rot="10800000">
            <a:off x="2232723" y="2017707"/>
            <a:ext cx="246072" cy="13383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0800000">
            <a:off x="4469172" y="2017708"/>
            <a:ext cx="246072" cy="13383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6758432" y="2018317"/>
            <a:ext cx="246072" cy="13383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986" y="3614570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2.</a:t>
            </a:r>
            <a:r>
              <a:rPr lang="zh-CN" altLang="en-US" sz="1600" b="1" dirty="0"/>
              <a:t>权限修改类型选择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42958"/>
              </p:ext>
            </p:extLst>
          </p:nvPr>
        </p:nvGraphicFramePr>
        <p:xfrm>
          <a:off x="76986" y="4091100"/>
          <a:ext cx="119203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2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LockZone</a:t>
                      </a:r>
                      <a:endParaRPr lang="zh-CN" alt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SingleSmall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MultiSmall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MultiLarge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*******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*******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********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********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*******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566759" y="4518661"/>
            <a:ext cx="3791314" cy="255406"/>
            <a:chOff x="555742" y="3780527"/>
            <a:chExt cx="3791314" cy="255406"/>
          </a:xfrm>
        </p:grpSpPr>
        <p:sp>
          <p:nvSpPr>
            <p:cNvPr id="13" name="矩形 12"/>
            <p:cNvSpPr/>
            <p:nvPr/>
          </p:nvSpPr>
          <p:spPr>
            <a:xfrm>
              <a:off x="555742" y="3780529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21994" y="3786174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921297" y="3780528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120600" y="3780527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30920" y="4518661"/>
            <a:ext cx="3791314" cy="255406"/>
            <a:chOff x="555742" y="3780527"/>
            <a:chExt cx="3791314" cy="255406"/>
          </a:xfrm>
        </p:grpSpPr>
        <p:sp>
          <p:nvSpPr>
            <p:cNvPr id="19" name="矩形 18"/>
            <p:cNvSpPr/>
            <p:nvPr/>
          </p:nvSpPr>
          <p:spPr>
            <a:xfrm>
              <a:off x="555742" y="3780529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721994" y="3786174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921297" y="3780528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120600" y="3780527"/>
              <a:ext cx="226456" cy="2497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10121232" y="4531824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320535" y="4531823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6986" y="5067095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3.</a:t>
            </a:r>
            <a:r>
              <a:rPr lang="zh-CN" altLang="en-US" sz="1600" b="1" dirty="0"/>
              <a:t>区域修改类型选择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94886"/>
              </p:ext>
            </p:extLst>
          </p:nvPr>
        </p:nvGraphicFramePr>
        <p:xfrm>
          <a:off x="76986" y="5531181"/>
          <a:ext cx="119203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933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P-1-A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P-1-C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P-1-D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P-2-E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P-2-F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P-2-G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P-2-H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P-2-I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P-3-J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P-3-K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P-3-L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矩形 38"/>
          <p:cNvSpPr/>
          <p:nvPr/>
        </p:nvSpPr>
        <p:spPr>
          <a:xfrm>
            <a:off x="420480" y="5979171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465850" y="5979170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390663" y="5976759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436033" y="5976758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414412" y="5964524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459782" y="5964523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413632" y="5964524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459002" y="5964523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412852" y="5964524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9458222" y="5964523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388672" y="5964524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1434042" y="5964523"/>
            <a:ext cx="226456" cy="2497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7386697" y="2042042"/>
            <a:ext cx="966846" cy="43366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修改权限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8695244" y="2042042"/>
            <a:ext cx="966846" cy="433664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修改区域</a:t>
            </a:r>
          </a:p>
        </p:txBody>
      </p:sp>
      <p:sp>
        <p:nvSpPr>
          <p:cNvPr id="55" name="矩形 54"/>
          <p:cNvSpPr/>
          <p:nvPr/>
        </p:nvSpPr>
        <p:spPr>
          <a:xfrm>
            <a:off x="4475553" y="1265150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780027" y="1266251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sp>
        <p:nvSpPr>
          <p:cNvPr id="57" name="矩形 56"/>
          <p:cNvSpPr/>
          <p:nvPr/>
        </p:nvSpPr>
        <p:spPr>
          <a:xfrm>
            <a:off x="4319323" y="703736"/>
            <a:ext cx="1993089" cy="4060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拣货区域查看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3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969" y="722802"/>
            <a:ext cx="1993089" cy="4060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拣货权限修改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2646" y="717639"/>
            <a:ext cx="1993089" cy="4060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拣货权限查看</a:t>
            </a:r>
          </a:p>
        </p:txBody>
      </p:sp>
      <p:sp>
        <p:nvSpPr>
          <p:cNvPr id="9" name="矩形 8"/>
          <p:cNvSpPr/>
          <p:nvPr/>
        </p:nvSpPr>
        <p:spPr>
          <a:xfrm>
            <a:off x="54952" y="1145754"/>
            <a:ext cx="11997501" cy="550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5-Pick Eligibilities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14219" y="1920505"/>
          <a:ext cx="118492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849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员工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部门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经理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当前权限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LockZone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SingleSmall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MultiSmall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MultiLarge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******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SingleSmall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SingleLarge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475553" y="1265150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80027" y="1266251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sp>
        <p:nvSpPr>
          <p:cNvPr id="11" name="矩形 10"/>
          <p:cNvSpPr/>
          <p:nvPr/>
        </p:nvSpPr>
        <p:spPr>
          <a:xfrm>
            <a:off x="4319323" y="703736"/>
            <a:ext cx="1993089" cy="4060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拣货区域查看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9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969" y="722802"/>
            <a:ext cx="1993089" cy="4060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拣货权限修改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2646" y="717639"/>
            <a:ext cx="1993089" cy="4060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拣货权限查看</a:t>
            </a:r>
          </a:p>
        </p:txBody>
      </p:sp>
      <p:sp>
        <p:nvSpPr>
          <p:cNvPr id="9" name="矩形 8"/>
          <p:cNvSpPr/>
          <p:nvPr/>
        </p:nvSpPr>
        <p:spPr>
          <a:xfrm>
            <a:off x="54952" y="1145754"/>
            <a:ext cx="11997501" cy="5508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5-Pick Eligibilities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89335"/>
              </p:ext>
            </p:extLst>
          </p:nvPr>
        </p:nvGraphicFramePr>
        <p:xfrm>
          <a:off x="214219" y="1920505"/>
          <a:ext cx="11664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员工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部门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经理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当前区域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P-3-L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P-1-A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P-1-B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P-1-C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P-1-C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鲁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Outbound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张三三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P-1-C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OK</a:t>
                      </a:r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475553" y="1265150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80027" y="1266251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sp>
        <p:nvSpPr>
          <p:cNvPr id="11" name="矩形 10"/>
          <p:cNvSpPr/>
          <p:nvPr/>
        </p:nvSpPr>
        <p:spPr>
          <a:xfrm>
            <a:off x="4319323" y="703736"/>
            <a:ext cx="1993089" cy="4060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拣货区域查看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0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6-Picking Cart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29788" y="747357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COB00000001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34262" y="748458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93071"/>
              </p:ext>
            </p:extLst>
          </p:nvPr>
        </p:nvGraphicFramePr>
        <p:xfrm>
          <a:off x="154235" y="1589998"/>
          <a:ext cx="11879999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9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56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4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序号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Batch ID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Process Path Name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客户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SKU</a:t>
                      </a:r>
                      <a:r>
                        <a:rPr lang="en-US" altLang="zh-CN" sz="1400" baseline="0" dirty="0">
                          <a:solidFill>
                            <a:schemeClr val="bg1"/>
                          </a:solidFill>
                        </a:rPr>
                        <a:t> NO.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SKU New</a:t>
                      </a:r>
                      <a:r>
                        <a:rPr lang="en-US" altLang="zh-CN" sz="1400" baseline="0" dirty="0">
                          <a:solidFill>
                            <a:schemeClr val="bg1"/>
                          </a:solidFill>
                        </a:rPr>
                        <a:t> Barcode 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SKU  Name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bg1"/>
                          </a:solidFill>
                        </a:rPr>
                        <a:t>Quatility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2345678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京东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12345678901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MS123456789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第八版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2345678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苏宁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98765432109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MS987654321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秘密花园</a:t>
                      </a:r>
                      <a:r>
                        <a:rPr lang="en-US" altLang="zh-CN" sz="1200" b="0" dirty="0"/>
                        <a:t>:</a:t>
                      </a:r>
                      <a:r>
                        <a:rPr lang="zh-CN" altLang="en-US" sz="1200" b="0" dirty="0"/>
                        <a:t>一本探索奇境的手绘涂色书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8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7-Outbound Management-1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616"/>
            <a:ext cx="12114286" cy="60857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553" y="1593652"/>
            <a:ext cx="1361905" cy="13238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46563" y="2129011"/>
            <a:ext cx="3260993" cy="250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A$16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2534" y="3407711"/>
            <a:ext cx="1914525" cy="2752725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cxnSp>
        <p:nvCxnSpPr>
          <p:cNvPr id="11" name="直接箭头连接符 10"/>
          <p:cNvCxnSpPr/>
          <p:nvPr/>
        </p:nvCxnSpPr>
        <p:spPr>
          <a:xfrm flipV="1">
            <a:off x="3117773" y="1994053"/>
            <a:ext cx="154237" cy="793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065133" y="1994053"/>
            <a:ext cx="875801" cy="793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434003" y="1994053"/>
            <a:ext cx="1297303" cy="928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8400230" y="1994053"/>
            <a:ext cx="2776250" cy="1140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7762595" y="1740664"/>
            <a:ext cx="2454086" cy="1176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7102927" y="1740665"/>
            <a:ext cx="1297303" cy="1667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2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7-Outbound Management-2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0" y="896095"/>
            <a:ext cx="11647619" cy="5961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14370" y="1864606"/>
            <a:ext cx="3745736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10-Rebatch Station Type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0" y="709319"/>
            <a:ext cx="11490592" cy="61486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3093840" y="2507040"/>
              <a:ext cx="701280" cy="842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4480" y="2497680"/>
                <a:ext cx="72000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67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10-Create </a:t>
            </a:r>
            <a:r>
              <a:rPr lang="en-US" altLang="zh-CN" dirty="0" err="1"/>
              <a:t>Rebatch</a:t>
            </a:r>
            <a:r>
              <a:rPr lang="en-US" altLang="zh-CN" dirty="0"/>
              <a:t> Station Type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810005"/>
            <a:ext cx="11701487" cy="58388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64035" y="2063674"/>
            <a:ext cx="1580003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</a:rPr>
              <a:t>Rebatch</a:t>
            </a:r>
            <a:r>
              <a:rPr lang="en-US" altLang="zh-CN" sz="1200" b="1" dirty="0">
                <a:solidFill>
                  <a:schemeClr val="tx1"/>
                </a:solidFill>
              </a:rPr>
              <a:t> Station Type</a:t>
            </a:r>
          </a:p>
        </p:txBody>
      </p:sp>
    </p:spTree>
    <p:extLst>
      <p:ext uri="{BB962C8B-B14F-4D97-AF65-F5344CB8AC3E}">
        <p14:creationId xmlns:p14="http://schemas.microsoft.com/office/powerpoint/2010/main" val="294053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11-Rebatch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6" y="752755"/>
            <a:ext cx="11561386" cy="58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11-Create </a:t>
            </a:r>
            <a:r>
              <a:rPr lang="en-US" altLang="zh-CN" dirty="0" err="1"/>
              <a:t>Rebatch</a:t>
            </a:r>
            <a:r>
              <a:rPr lang="en-US" altLang="zh-CN" dirty="0"/>
              <a:t> Station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2" y="718387"/>
            <a:ext cx="11517319" cy="58567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36424" y="2018994"/>
            <a:ext cx="1597905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 err="1">
                <a:solidFill>
                  <a:schemeClr val="tx1"/>
                </a:solidFill>
              </a:rPr>
              <a:t>Rebatch</a:t>
            </a:r>
            <a:r>
              <a:rPr lang="en-US" altLang="zh-CN" sz="1200" b="1" dirty="0">
                <a:solidFill>
                  <a:schemeClr val="tx1"/>
                </a:solidFill>
              </a:rPr>
              <a:t> Station Type</a:t>
            </a:r>
          </a:p>
        </p:txBody>
      </p:sp>
    </p:spTree>
    <p:extLst>
      <p:ext uri="{BB962C8B-B14F-4D97-AF65-F5344CB8AC3E}">
        <p14:creationId xmlns:p14="http://schemas.microsoft.com/office/powerpoint/2010/main" val="337967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25547"/>
              </p:ext>
            </p:extLst>
          </p:nvPr>
        </p:nvGraphicFramePr>
        <p:xfrm>
          <a:off x="26797" y="1248474"/>
          <a:ext cx="6810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批次状态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PP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ExSD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885966"/>
              </p:ext>
            </p:extLst>
          </p:nvPr>
        </p:nvGraphicFramePr>
        <p:xfrm>
          <a:off x="32918" y="2328128"/>
          <a:ext cx="12072267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7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5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3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65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90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304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Batch ID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PP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Batch </a:t>
                      </a:r>
                      <a:r>
                        <a:rPr lang="en-US" altLang="zh-CN" sz="1200" dirty="0" err="1">
                          <a:solidFill>
                            <a:schemeClr val="bg1"/>
                          </a:solidFill>
                        </a:rPr>
                        <a:t>JobStatus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units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bg1"/>
                          </a:solidFill>
                        </a:rPr>
                        <a:t>ExSD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Time In Condition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Pick Area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Next Step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Operator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Container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12345678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282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02:10:11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张三三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COB00000001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12345679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等待拣货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01:05:21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87654321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SingleLarge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等待拣货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00:21:00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1-1-B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09876543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365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01:10:21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王五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COB00000087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87654321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拣货完成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COB00000067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09876543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李四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CREBINS0001</a:t>
                      </a:r>
                    </a:p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CREBINS0002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09876543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MultiLarge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赵大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CREBINL0009</a:t>
                      </a:r>
                    </a:p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CREBINL0005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09876543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MultiSamll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完成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360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CREBINS0014</a:t>
                      </a:r>
                    </a:p>
                    <a:p>
                      <a:pPr algn="ctr"/>
                      <a:r>
                        <a:rPr lang="en-US" altLang="zh-CN" sz="1100" dirty="0">
                          <a:solidFill>
                            <a:schemeClr val="tx1"/>
                          </a:solidFill>
                        </a:rPr>
                        <a:t>CREBINS0012</a:t>
                      </a:r>
                      <a:endParaRPr lang="zh-CN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492213" y="2978310"/>
            <a:ext cx="440388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22</a:t>
            </a:r>
            <a:endParaRPr lang="zh-CN" altLang="en-US" sz="1400" b="1" dirty="0"/>
          </a:p>
        </p:txBody>
      </p:sp>
      <p:sp>
        <p:nvSpPr>
          <p:cNvPr id="6" name="矩形 5"/>
          <p:cNvSpPr/>
          <p:nvPr/>
        </p:nvSpPr>
        <p:spPr>
          <a:xfrm>
            <a:off x="3932601" y="2978310"/>
            <a:ext cx="1570535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260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2214" y="3431961"/>
            <a:ext cx="1291786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200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2214" y="3836037"/>
            <a:ext cx="946504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120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92213" y="4289688"/>
            <a:ext cx="435046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45</a:t>
            </a:r>
            <a:endParaRPr lang="zh-CN" altLang="en-US" sz="1400" b="1" dirty="0"/>
          </a:p>
        </p:txBody>
      </p:sp>
      <p:sp>
        <p:nvSpPr>
          <p:cNvPr id="11" name="矩形 10"/>
          <p:cNvSpPr/>
          <p:nvPr/>
        </p:nvSpPr>
        <p:spPr>
          <a:xfrm>
            <a:off x="3932602" y="4289688"/>
            <a:ext cx="1840410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320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27259" y="4289688"/>
            <a:ext cx="70927" cy="2313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3" name="矩形 12"/>
          <p:cNvSpPr/>
          <p:nvPr/>
        </p:nvSpPr>
        <p:spPr>
          <a:xfrm>
            <a:off x="3488267" y="4771000"/>
            <a:ext cx="2284744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350</a:t>
            </a:r>
            <a:endParaRPr lang="zh-CN" altLang="en-US" sz="1400" b="1" dirty="0"/>
          </a:p>
        </p:txBody>
      </p:sp>
      <p:sp>
        <p:nvSpPr>
          <p:cNvPr id="14" name="矩形 13"/>
          <p:cNvSpPr/>
          <p:nvPr/>
        </p:nvSpPr>
        <p:spPr>
          <a:xfrm>
            <a:off x="3492213" y="5252312"/>
            <a:ext cx="440388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22</a:t>
            </a:r>
            <a:endParaRPr lang="zh-CN" altLang="en-US" sz="1400" b="1" dirty="0"/>
          </a:p>
        </p:txBody>
      </p:sp>
      <p:sp>
        <p:nvSpPr>
          <p:cNvPr id="15" name="矩形 14"/>
          <p:cNvSpPr/>
          <p:nvPr/>
        </p:nvSpPr>
        <p:spPr>
          <a:xfrm>
            <a:off x="3932601" y="5252312"/>
            <a:ext cx="1570535" cy="231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260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86871" y="5724019"/>
            <a:ext cx="440388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20</a:t>
            </a:r>
            <a:endParaRPr lang="zh-CN" altLang="en-US" sz="1400" b="1" dirty="0"/>
          </a:p>
        </p:txBody>
      </p:sp>
      <p:sp>
        <p:nvSpPr>
          <p:cNvPr id="17" name="矩形 16"/>
          <p:cNvSpPr/>
          <p:nvPr/>
        </p:nvSpPr>
        <p:spPr>
          <a:xfrm>
            <a:off x="3927259" y="5724019"/>
            <a:ext cx="768633" cy="231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70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86870" y="6172280"/>
            <a:ext cx="2286141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360</a:t>
            </a:r>
            <a:endParaRPr lang="zh-CN" altLang="en-US" sz="1400" b="1" dirty="0"/>
          </a:p>
        </p:txBody>
      </p:sp>
      <p:sp>
        <p:nvSpPr>
          <p:cNvPr id="21" name="矩形 20"/>
          <p:cNvSpPr/>
          <p:nvPr/>
        </p:nvSpPr>
        <p:spPr>
          <a:xfrm>
            <a:off x="3934941" y="2978264"/>
            <a:ext cx="70927" cy="231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1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42124" y="696582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46598" y="697683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209696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12-Rebin Station Type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527326"/>
            <a:ext cx="12045594" cy="6352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53854"/>
          <a:stretch/>
        </p:blipFill>
        <p:spPr>
          <a:xfrm>
            <a:off x="2264386" y="4617810"/>
            <a:ext cx="9771428" cy="15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6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12-Create </a:t>
            </a:r>
            <a:r>
              <a:rPr lang="en-US" altLang="zh-CN" dirty="0" err="1"/>
              <a:t>Rebin</a:t>
            </a:r>
            <a:r>
              <a:rPr lang="en-US" altLang="zh-CN" dirty="0"/>
              <a:t> Station Type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39771"/>
            <a:ext cx="11646728" cy="60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79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13-Rebin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34548"/>
            <a:ext cx="12025469" cy="57151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94900" y="1625600"/>
            <a:ext cx="18923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32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13-Create New </a:t>
            </a:r>
            <a:r>
              <a:rPr lang="en-US" altLang="zh-CN" dirty="0" err="1"/>
              <a:t>Rebin</a:t>
            </a:r>
            <a:r>
              <a:rPr lang="en-US" altLang="zh-CN" dirty="0"/>
              <a:t>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" y="733599"/>
            <a:ext cx="12070182" cy="57531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09800" y="1689100"/>
            <a:ext cx="1447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</a:rPr>
              <a:t>Rebin</a:t>
            </a:r>
            <a:r>
              <a:rPr lang="en-US" altLang="zh-CN" sz="1200" b="1" dirty="0">
                <a:solidFill>
                  <a:schemeClr val="tx1"/>
                </a:solidFill>
              </a:rPr>
              <a:t> Station Type</a:t>
            </a:r>
          </a:p>
        </p:txBody>
      </p:sp>
    </p:spTree>
    <p:extLst>
      <p:ext uri="{BB962C8B-B14F-4D97-AF65-F5344CB8AC3E}">
        <p14:creationId xmlns:p14="http://schemas.microsoft.com/office/powerpoint/2010/main" val="3353912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14-Rebin Wall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703995"/>
            <a:ext cx="12065327" cy="57349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045700" y="1574800"/>
            <a:ext cx="18923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29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14-Create </a:t>
            </a:r>
            <a:r>
              <a:rPr lang="en-US" altLang="zh-CN" dirty="0" err="1"/>
              <a:t>Rebin</a:t>
            </a:r>
            <a:r>
              <a:rPr lang="en-US" altLang="zh-CN" dirty="0"/>
              <a:t> Wall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914724"/>
            <a:ext cx="12052556" cy="56765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73300" y="1905000"/>
            <a:ext cx="1447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</a:rPr>
              <a:t>Rebin</a:t>
            </a:r>
            <a:r>
              <a:rPr lang="en-US" altLang="zh-CN" sz="1200" b="1" dirty="0">
                <a:solidFill>
                  <a:schemeClr val="tx1"/>
                </a:solidFill>
              </a:rPr>
              <a:t> Station Type</a:t>
            </a:r>
          </a:p>
        </p:txBody>
      </p:sp>
    </p:spTree>
    <p:extLst>
      <p:ext uri="{BB962C8B-B14F-4D97-AF65-F5344CB8AC3E}">
        <p14:creationId xmlns:p14="http://schemas.microsoft.com/office/powerpoint/2010/main" val="28602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15-Pack Station Type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" y="848541"/>
            <a:ext cx="11775751" cy="58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1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15-Pack Station Type-create a now pack station type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6" y="946208"/>
            <a:ext cx="11985773" cy="5911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3863160" y="2369880"/>
              <a:ext cx="23400" cy="460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3800" y="2360520"/>
                <a:ext cx="42120" cy="648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矩形 5"/>
          <p:cNvSpPr/>
          <p:nvPr/>
        </p:nvSpPr>
        <p:spPr>
          <a:xfrm>
            <a:off x="2247900" y="1892300"/>
            <a:ext cx="1447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Pack Station Type</a:t>
            </a:r>
          </a:p>
        </p:txBody>
      </p:sp>
    </p:spTree>
    <p:extLst>
      <p:ext uri="{BB962C8B-B14F-4D97-AF65-F5344CB8AC3E}">
        <p14:creationId xmlns:p14="http://schemas.microsoft.com/office/powerpoint/2010/main" val="185199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16-Pack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752156"/>
            <a:ext cx="11967518" cy="59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3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16-</a:t>
            </a:r>
            <a:r>
              <a:rPr lang="zh-CN" altLang="en-US" dirty="0"/>
              <a:t>查看</a:t>
            </a:r>
            <a:r>
              <a:rPr lang="en-US" altLang="zh-CN" dirty="0"/>
              <a:t>Pack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89" y="671719"/>
            <a:ext cx="11072165" cy="61862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43100" y="2209800"/>
            <a:ext cx="1701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Pack Station Type name</a:t>
            </a:r>
          </a:p>
        </p:txBody>
      </p:sp>
    </p:spTree>
    <p:extLst>
      <p:ext uri="{BB962C8B-B14F-4D97-AF65-F5344CB8AC3E}">
        <p14:creationId xmlns:p14="http://schemas.microsoft.com/office/powerpoint/2010/main" val="112155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8023"/>
              </p:ext>
            </p:extLst>
          </p:nvPr>
        </p:nvGraphicFramePr>
        <p:xfrm>
          <a:off x="37814" y="1215425"/>
          <a:ext cx="6810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批次状态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PP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ExSD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83192"/>
              </p:ext>
            </p:extLst>
          </p:nvPr>
        </p:nvGraphicFramePr>
        <p:xfrm>
          <a:off x="32918" y="2295079"/>
          <a:ext cx="12030420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6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7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18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0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46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063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Batch ID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PP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Batch </a:t>
                      </a:r>
                      <a:r>
                        <a:rPr lang="en-US" altLang="zh-CN" sz="1200" dirty="0" err="1">
                          <a:solidFill>
                            <a:schemeClr val="bg1"/>
                          </a:solidFill>
                        </a:rPr>
                        <a:t>JobStatus</a:t>
                      </a:r>
                      <a:endParaRPr lang="zh-CN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units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chemeClr val="bg1"/>
                          </a:solidFill>
                        </a:rPr>
                        <a:t>ExSD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Time In Condition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Pick Area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Next Step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Operator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Current Container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1234567890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282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02:10:11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张三三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COB00000001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2345678904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等待拣货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01:05:21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2345678909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SingleLarge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等待拣货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00:21:00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1-1-B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9876543219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正在拣货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365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01:10:21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王五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COB00000087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9876543211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拣货完成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COB00000067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9876543211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MultiSmall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李四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CREBINS0001</a:t>
                      </a: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CREBINS0002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9876543211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MultiLarge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正在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赵大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CREBINL0009</a:t>
                      </a: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CREBINL0005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u="sng" dirty="0">
                          <a:solidFill>
                            <a:srgbClr val="0000FF"/>
                          </a:solidFill>
                        </a:rPr>
                        <a:t>9876543211</a:t>
                      </a:r>
                      <a:endParaRPr lang="zh-CN" altLang="en-US" sz="1200" b="1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MultiSamll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endParaRPr lang="en-US" altLang="zh-CN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完成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360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</a:rPr>
                        <a:t>13:00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01:15:21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1-1-A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包装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CREBINS0014</a:t>
                      </a:r>
                    </a:p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CREBINS0012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31201" y="2964722"/>
            <a:ext cx="440388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22</a:t>
            </a:r>
            <a:endParaRPr lang="zh-CN" altLang="en-US" sz="1400" b="1" dirty="0"/>
          </a:p>
        </p:txBody>
      </p:sp>
      <p:sp>
        <p:nvSpPr>
          <p:cNvPr id="6" name="矩形 5"/>
          <p:cNvSpPr/>
          <p:nvPr/>
        </p:nvSpPr>
        <p:spPr>
          <a:xfrm>
            <a:off x="3271589" y="2964722"/>
            <a:ext cx="1570535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260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31202" y="3418373"/>
            <a:ext cx="1291786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200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31202" y="3822449"/>
            <a:ext cx="946504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120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1201" y="4276100"/>
            <a:ext cx="435046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45</a:t>
            </a:r>
            <a:endParaRPr lang="zh-CN" altLang="en-US" sz="1400" b="1" dirty="0"/>
          </a:p>
        </p:txBody>
      </p:sp>
      <p:sp>
        <p:nvSpPr>
          <p:cNvPr id="11" name="矩形 10"/>
          <p:cNvSpPr/>
          <p:nvPr/>
        </p:nvSpPr>
        <p:spPr>
          <a:xfrm>
            <a:off x="3271589" y="4276100"/>
            <a:ext cx="1951535" cy="2313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320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66247" y="4276100"/>
            <a:ext cx="70927" cy="2313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</a:t>
            </a:r>
            <a:endParaRPr lang="zh-CN" altLang="en-US" sz="1400" b="1" dirty="0"/>
          </a:p>
        </p:txBody>
      </p:sp>
      <p:sp>
        <p:nvSpPr>
          <p:cNvPr id="13" name="矩形 12"/>
          <p:cNvSpPr/>
          <p:nvPr/>
        </p:nvSpPr>
        <p:spPr>
          <a:xfrm>
            <a:off x="2827255" y="4757412"/>
            <a:ext cx="2284744" cy="2313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350</a:t>
            </a:r>
            <a:endParaRPr lang="zh-CN" altLang="en-US" sz="1400" b="1" dirty="0"/>
          </a:p>
        </p:txBody>
      </p:sp>
      <p:sp>
        <p:nvSpPr>
          <p:cNvPr id="14" name="矩形 13"/>
          <p:cNvSpPr/>
          <p:nvPr/>
        </p:nvSpPr>
        <p:spPr>
          <a:xfrm>
            <a:off x="2831201" y="5238724"/>
            <a:ext cx="440388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22</a:t>
            </a:r>
            <a:endParaRPr lang="zh-CN" altLang="en-US" sz="1400" b="1" dirty="0"/>
          </a:p>
        </p:txBody>
      </p:sp>
      <p:sp>
        <p:nvSpPr>
          <p:cNvPr id="15" name="矩形 14"/>
          <p:cNvSpPr/>
          <p:nvPr/>
        </p:nvSpPr>
        <p:spPr>
          <a:xfrm>
            <a:off x="3271589" y="5238724"/>
            <a:ext cx="1570535" cy="231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260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25859" y="5710431"/>
            <a:ext cx="440388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20</a:t>
            </a:r>
            <a:endParaRPr lang="zh-CN" altLang="en-US" sz="1400" b="1" dirty="0"/>
          </a:p>
        </p:txBody>
      </p:sp>
      <p:sp>
        <p:nvSpPr>
          <p:cNvPr id="17" name="矩形 16"/>
          <p:cNvSpPr/>
          <p:nvPr/>
        </p:nvSpPr>
        <p:spPr>
          <a:xfrm>
            <a:off x="3266247" y="5710431"/>
            <a:ext cx="768633" cy="231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70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25858" y="6158692"/>
            <a:ext cx="2397265" cy="23135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360</a:t>
            </a:r>
            <a:endParaRPr lang="zh-CN" altLang="en-US" sz="1400" b="1" dirty="0"/>
          </a:p>
        </p:txBody>
      </p:sp>
      <p:sp>
        <p:nvSpPr>
          <p:cNvPr id="21" name="矩形 20"/>
          <p:cNvSpPr/>
          <p:nvPr/>
        </p:nvSpPr>
        <p:spPr>
          <a:xfrm>
            <a:off x="3273929" y="2964676"/>
            <a:ext cx="70927" cy="2313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1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42124" y="696582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146598" y="697683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pic>
        <p:nvPicPr>
          <p:cNvPr id="26" name="图片 2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D$2:$E$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0020" y="1620220"/>
            <a:ext cx="1952657" cy="1396053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27" name="图片 2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D$2:$E$7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810" y="1620220"/>
            <a:ext cx="2137473" cy="152859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pic>
        <p:nvPicPr>
          <p:cNvPr id="25" name="图片 2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D$10:$E$15"/>
              </a:ext>
            </a:extLst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1998" y="1650507"/>
            <a:ext cx="1620892" cy="1113112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9203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16-</a:t>
            </a:r>
            <a:r>
              <a:rPr lang="zh-CN" altLang="en-US" dirty="0"/>
              <a:t>创建</a:t>
            </a:r>
            <a:r>
              <a:rPr lang="en-US" altLang="zh-CN" dirty="0"/>
              <a:t>Pack Station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9" y="576456"/>
            <a:ext cx="10958727" cy="61279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01900" y="2120900"/>
            <a:ext cx="144780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Pack Station Type</a:t>
            </a:r>
          </a:p>
        </p:txBody>
      </p:sp>
    </p:spTree>
    <p:extLst>
      <p:ext uri="{BB962C8B-B14F-4D97-AF65-F5344CB8AC3E}">
        <p14:creationId xmlns:p14="http://schemas.microsoft.com/office/powerpoint/2010/main" val="3999547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18-Picking Path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" y="604199"/>
            <a:ext cx="12118474" cy="60962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71200" y="2730500"/>
            <a:ext cx="546100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2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18-Pick Path</a:t>
            </a:r>
            <a:r>
              <a:rPr lang="zh-CN" altLang="en-US" dirty="0"/>
              <a:t>下载界面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998" t="943" b="3916"/>
          <a:stretch/>
        </p:blipFill>
        <p:spPr>
          <a:xfrm>
            <a:off x="419100" y="625954"/>
            <a:ext cx="11330690" cy="58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 Job ID</a:t>
            </a:r>
            <a:r>
              <a:rPr lang="zh-CN" altLang="en-US" dirty="0"/>
              <a:t>查询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968647"/>
              </p:ext>
            </p:extLst>
          </p:nvPr>
        </p:nvGraphicFramePr>
        <p:xfrm>
          <a:off x="2924366" y="611859"/>
          <a:ext cx="8128000" cy="189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ID 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>
                          <a:solidFill>
                            <a:schemeClr val="tx1"/>
                          </a:solidFill>
                        </a:rPr>
                        <a:t>12345678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Status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>
                          <a:solidFill>
                            <a:schemeClr val="tx1"/>
                          </a:solidFill>
                        </a:rPr>
                        <a:t>Picking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43098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Process  Path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</a:rPr>
                        <a:t>ExSD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Operator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张三三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—Assigned At 2016/11/12</a:t>
                      </a: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</a:rPr>
                        <a:t> 11:05:21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72317"/>
              </p:ext>
            </p:extLst>
          </p:nvPr>
        </p:nvGraphicFramePr>
        <p:xfrm>
          <a:off x="154236" y="2614567"/>
          <a:ext cx="1186451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1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ID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New</a:t>
                      </a:r>
                      <a:r>
                        <a:rPr lang="en-US" altLang="zh-CN" sz="1400" b="1" baseline="0" dirty="0">
                          <a:solidFill>
                            <a:schemeClr val="bg1"/>
                          </a:solidFill>
                        </a:rPr>
                        <a:t> Barcode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Order/Moving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Name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Shipment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Cart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1234567890012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MS123456789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4/4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第六版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MS345678909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5/5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第七版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5678934567894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MS345678999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4/4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第八版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234567890456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MS123456789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3/2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秘密花园</a:t>
                      </a:r>
                      <a:r>
                        <a:rPr lang="en-US" altLang="zh-CN" sz="1200" b="0" dirty="0"/>
                        <a:t>:</a:t>
                      </a:r>
                      <a:r>
                        <a:rPr lang="zh-CN" altLang="en-US" sz="1200" b="0" dirty="0"/>
                        <a:t>一本探索奇境的手绘涂色书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2345678903456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MS234567899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4/3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/>
                        <a:t>Schwarzkopf </a:t>
                      </a:r>
                      <a:r>
                        <a:rPr lang="zh-CN" altLang="en-US" sz="1200" b="0" dirty="0"/>
                        <a:t>施华蔻 臻选发膜组合体验装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羊绒脂发膜</a:t>
                      </a:r>
                      <a:r>
                        <a:rPr lang="en-US" altLang="zh-CN" sz="1200" b="0" dirty="0"/>
                        <a:t>50ml+Q10</a:t>
                      </a:r>
                      <a:r>
                        <a:rPr lang="zh-CN" altLang="en-US" sz="1200" b="0" dirty="0"/>
                        <a:t>幻时发膜</a:t>
                      </a:r>
                      <a:r>
                        <a:rPr lang="en-US" altLang="zh-CN" sz="1200" b="0" dirty="0"/>
                        <a:t>50ml</a:t>
                      </a:r>
                      <a:r>
                        <a:rPr lang="zh-CN" altLang="en-US" sz="1200" b="0" dirty="0"/>
                        <a:t>或金致润养发膜</a:t>
                      </a:r>
                      <a:r>
                        <a:rPr lang="en-US" altLang="zh-CN" sz="1200" b="0" dirty="0"/>
                        <a:t>50ml+</a:t>
                      </a:r>
                      <a:r>
                        <a:rPr lang="zh-CN" altLang="en-US" sz="1200" b="0" dirty="0"/>
                        <a:t>多效</a:t>
                      </a:r>
                      <a:r>
                        <a:rPr lang="en-US" altLang="zh-CN" sz="1200" b="0" dirty="0"/>
                        <a:t>19</a:t>
                      </a:r>
                      <a:r>
                        <a:rPr lang="zh-CN" altLang="en-US" sz="1200" b="0" dirty="0"/>
                        <a:t>发膜</a:t>
                      </a:r>
                      <a:r>
                        <a:rPr lang="en-US" altLang="zh-CN" sz="1200" b="0" dirty="0"/>
                        <a:t>50ml)(</a:t>
                      </a:r>
                      <a:r>
                        <a:rPr lang="zh-CN" altLang="en-US" sz="1200" b="0" dirty="0"/>
                        <a:t>商品随机发货</a:t>
                      </a:r>
                      <a:r>
                        <a:rPr lang="en-US" altLang="zh-CN" sz="1200" b="0" dirty="0"/>
                        <a:t>)(</a:t>
                      </a:r>
                      <a:r>
                        <a:rPr lang="zh-CN" altLang="en-US" sz="1200" b="0" dirty="0"/>
                        <a:t>特卖</a:t>
                      </a:r>
                      <a:r>
                        <a:rPr lang="en-US" altLang="zh-CN" sz="1200" b="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MS234567856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Pending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5/0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/>
                        <a:t>Schwarzkopf </a:t>
                      </a:r>
                      <a:r>
                        <a:rPr lang="zh-CN" altLang="en-US" sz="1200" b="0" dirty="0"/>
                        <a:t>施华蔻洗发水 金致润养洗发露</a:t>
                      </a:r>
                      <a:r>
                        <a:rPr lang="en-US" altLang="zh-CN" sz="1200" b="0" dirty="0"/>
                        <a:t>200ml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560106" y="3547433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1234567</a:t>
            </a:r>
            <a:endParaRPr lang="zh-CN" altLang="en-US" sz="1400" b="1" dirty="0"/>
          </a:p>
        </p:txBody>
      </p:sp>
      <p:sp>
        <p:nvSpPr>
          <p:cNvPr id="7" name="矩形 6"/>
          <p:cNvSpPr/>
          <p:nvPr/>
        </p:nvSpPr>
        <p:spPr>
          <a:xfrm>
            <a:off x="9441127" y="3547433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1234757</a:t>
            </a:r>
            <a:endParaRPr lang="zh-CN" altLang="en-US" sz="1400" b="1" dirty="0"/>
          </a:p>
        </p:txBody>
      </p:sp>
      <p:sp>
        <p:nvSpPr>
          <p:cNvPr id="8" name="矩形 7"/>
          <p:cNvSpPr/>
          <p:nvPr/>
        </p:nvSpPr>
        <p:spPr>
          <a:xfrm>
            <a:off x="8984255" y="3909154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9034567</a:t>
            </a:r>
            <a:endParaRPr lang="zh-CN" altLang="en-US" sz="1400" b="1" dirty="0"/>
          </a:p>
        </p:txBody>
      </p:sp>
      <p:sp>
        <p:nvSpPr>
          <p:cNvPr id="9" name="矩形 8"/>
          <p:cNvSpPr/>
          <p:nvPr/>
        </p:nvSpPr>
        <p:spPr>
          <a:xfrm>
            <a:off x="9005960" y="4288502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9934567</a:t>
            </a:r>
            <a:endParaRPr lang="zh-CN" altLang="en-US" sz="1400" b="1" dirty="0"/>
          </a:p>
        </p:txBody>
      </p:sp>
      <p:sp>
        <p:nvSpPr>
          <p:cNvPr id="10" name="矩形 9"/>
          <p:cNvSpPr/>
          <p:nvPr/>
        </p:nvSpPr>
        <p:spPr>
          <a:xfrm>
            <a:off x="9006288" y="4636796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/>
              <a:t>9834567</a:t>
            </a:r>
            <a:endParaRPr lang="zh-CN" altLang="en-US" sz="1400" b="1" dirty="0"/>
          </a:p>
        </p:txBody>
      </p:sp>
      <p:sp>
        <p:nvSpPr>
          <p:cNvPr id="11" name="矩形 10"/>
          <p:cNvSpPr/>
          <p:nvPr/>
        </p:nvSpPr>
        <p:spPr>
          <a:xfrm>
            <a:off x="9016977" y="5150182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/>
              <a:t>8734567</a:t>
            </a:r>
            <a:endParaRPr lang="zh-CN" altLang="en-US" sz="1400" b="1" dirty="0"/>
          </a:p>
        </p:txBody>
      </p:sp>
      <p:sp>
        <p:nvSpPr>
          <p:cNvPr id="12" name="矩形 11"/>
          <p:cNvSpPr/>
          <p:nvPr/>
        </p:nvSpPr>
        <p:spPr>
          <a:xfrm>
            <a:off x="9016977" y="5664548"/>
            <a:ext cx="848299" cy="2533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/>
              <a:t>7634567</a:t>
            </a:r>
            <a:endParaRPr lang="zh-CN" altLang="en-US" sz="1400" b="1" dirty="0"/>
          </a:p>
        </p:txBody>
      </p:sp>
      <p:sp>
        <p:nvSpPr>
          <p:cNvPr id="25" name="等腰三角形 24"/>
          <p:cNvSpPr/>
          <p:nvPr/>
        </p:nvSpPr>
        <p:spPr>
          <a:xfrm rot="10800000">
            <a:off x="1211098" y="2776249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0800000">
            <a:off x="2426718" y="2776249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3196050" y="2776248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>
            <a:off x="3965381" y="2776249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0800000">
            <a:off x="8340426" y="2776248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0800000">
            <a:off x="10130667" y="2776247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11843133" y="2776247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标注 3"/>
          <p:cNvSpPr/>
          <p:nvPr/>
        </p:nvSpPr>
        <p:spPr>
          <a:xfrm>
            <a:off x="8879595" y="1421176"/>
            <a:ext cx="1850834" cy="793214"/>
          </a:xfrm>
          <a:prstGeom prst="wedgeRectCallout">
            <a:avLst>
              <a:gd name="adj1" fmla="val -34035"/>
              <a:gd name="adj2" fmla="val 2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备注信息：</a:t>
            </a:r>
            <a:r>
              <a:rPr lang="en-US" altLang="zh-CN" sz="1600" dirty="0"/>
              <a:t>shipment</a:t>
            </a:r>
            <a:r>
              <a:rPr lang="zh-CN" altLang="en-US" sz="1600" dirty="0"/>
              <a:t>可以点击查看详情</a:t>
            </a:r>
          </a:p>
        </p:txBody>
      </p:sp>
    </p:spTree>
    <p:extLst>
      <p:ext uri="{BB962C8B-B14F-4D97-AF65-F5344CB8AC3E}">
        <p14:creationId xmlns:p14="http://schemas.microsoft.com/office/powerpoint/2010/main" val="383481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 ID </a:t>
            </a:r>
            <a:r>
              <a:rPr lang="zh-CN" altLang="en-US" dirty="0"/>
              <a:t>查询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2409"/>
              </p:ext>
            </p:extLst>
          </p:nvPr>
        </p:nvGraphicFramePr>
        <p:xfrm>
          <a:off x="2803181" y="653567"/>
          <a:ext cx="8128000" cy="2096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ID 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44098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Process  Path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</a:rPr>
                        <a:t> Create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</a:rPr>
                        <a:t> 10:51:21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Relat</a:t>
                      </a:r>
                      <a:r>
                        <a:rPr lang="en-US" altLang="zh-CN" sz="1400" b="1" baseline="0" dirty="0">
                          <a:solidFill>
                            <a:schemeClr val="tx1"/>
                          </a:solidFill>
                        </a:rPr>
                        <a:t>ed Location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Rebin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Rebinsmall</a:t>
                      </a:r>
                      <a:endParaRPr lang="en-US" altLang="zh-C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Pack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Packsmall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</a:rPr>
                        <a:t>ExSD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COB00000001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563167"/>
              </p:ext>
            </p:extLst>
          </p:nvPr>
        </p:nvGraphicFramePr>
        <p:xfrm>
          <a:off x="76986" y="2956090"/>
          <a:ext cx="1112530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77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7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15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Batch-Job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Shipment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Order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43088—Picking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34567678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4567890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987654321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98765436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23456789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09876543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9876543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8765432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765432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标注 4"/>
          <p:cNvSpPr/>
          <p:nvPr/>
        </p:nvSpPr>
        <p:spPr>
          <a:xfrm>
            <a:off x="8879595" y="1421176"/>
            <a:ext cx="1850834" cy="793214"/>
          </a:xfrm>
          <a:prstGeom prst="wedgeRectCallout">
            <a:avLst>
              <a:gd name="adj1" fmla="val -34035"/>
              <a:gd name="adj2" fmla="val 2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备注信息：</a:t>
            </a:r>
            <a:r>
              <a:rPr lang="en-US" altLang="zh-CN" sz="1600" dirty="0"/>
              <a:t>Order</a:t>
            </a:r>
            <a:r>
              <a:rPr lang="zh-CN" altLang="en-US" sz="1600" dirty="0"/>
              <a:t>可以点击查看详情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1210019" y="1507474"/>
            <a:ext cx="1850834" cy="793214"/>
          </a:xfrm>
          <a:prstGeom prst="wedgeRectCallout">
            <a:avLst>
              <a:gd name="adj1" fmla="val -34035"/>
              <a:gd name="adj2" fmla="val 2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备注信息：</a:t>
            </a:r>
            <a:r>
              <a:rPr lang="en-US" altLang="zh-CN" sz="1600" dirty="0"/>
              <a:t>Shipment</a:t>
            </a:r>
            <a:r>
              <a:rPr lang="zh-CN" altLang="en-US" sz="1600" dirty="0"/>
              <a:t>可以点击查看详情</a:t>
            </a:r>
          </a:p>
        </p:txBody>
      </p:sp>
    </p:spTree>
    <p:extLst>
      <p:ext uri="{BB962C8B-B14F-4D97-AF65-F5344CB8AC3E}">
        <p14:creationId xmlns:p14="http://schemas.microsoft.com/office/powerpoint/2010/main" val="234499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3-Batch—shipment</a:t>
            </a:r>
            <a:r>
              <a:rPr lang="zh-CN" altLang="en-US" dirty="0"/>
              <a:t>可以查询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96064"/>
              </p:ext>
            </p:extLst>
          </p:nvPr>
        </p:nvGraphicFramePr>
        <p:xfrm>
          <a:off x="2803181" y="637295"/>
          <a:ext cx="8128000" cy="252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29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Shipment ID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1234567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ID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7654321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ID 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12345678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Status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Picking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43098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Process  Path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</a:rPr>
                        <a:t>ExSD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Operator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张三三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—Assigned At 2016/11/12</a:t>
                      </a: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</a:rPr>
                        <a:t> 11:05:21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62685"/>
              </p:ext>
            </p:extLst>
          </p:nvPr>
        </p:nvGraphicFramePr>
        <p:xfrm>
          <a:off x="756977" y="3598945"/>
          <a:ext cx="1006451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ID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New</a:t>
                      </a:r>
                      <a:r>
                        <a:rPr lang="en-US" altLang="zh-CN" sz="1400" b="1" baseline="0" dirty="0">
                          <a:solidFill>
                            <a:schemeClr val="bg1"/>
                          </a:solidFill>
                        </a:rPr>
                        <a:t> Barcode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Order/Moving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Name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Cart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1234567890012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MS123456789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2/2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第六版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MS345678909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5/5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第七版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等腰三角形 11"/>
          <p:cNvSpPr/>
          <p:nvPr/>
        </p:nvSpPr>
        <p:spPr>
          <a:xfrm rot="10800000">
            <a:off x="1761947" y="3712688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2977567" y="3712688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3746899" y="3712687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4516230" y="3712688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891275" y="3712687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0515662" y="3731150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75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3-Batch—Order</a:t>
            </a:r>
            <a:r>
              <a:rPr lang="zh-CN" altLang="en-US" dirty="0"/>
              <a:t>可以查询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98688"/>
              </p:ext>
            </p:extLst>
          </p:nvPr>
        </p:nvGraphicFramePr>
        <p:xfrm>
          <a:off x="2803181" y="637295"/>
          <a:ext cx="8128000" cy="252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29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ID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7654321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Shipment ID</a:t>
                      </a:r>
                      <a:endParaRPr lang="zh-CN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1234567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ID 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12345678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 Job Status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Picking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Batch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43098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Process  Path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0" dirty="0" err="1">
                          <a:solidFill>
                            <a:schemeClr val="tx1"/>
                          </a:solidFill>
                        </a:rPr>
                        <a:t>SingleSmall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 err="1">
                          <a:solidFill>
                            <a:schemeClr val="tx1"/>
                          </a:solidFill>
                        </a:rPr>
                        <a:t>ExSD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2016/11/12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12:00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29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Operator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>
                          <a:solidFill>
                            <a:schemeClr val="tx1"/>
                          </a:solidFill>
                        </a:rPr>
                        <a:t>张三三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—Assigned At 2016/11/12</a:t>
                      </a:r>
                      <a:r>
                        <a:rPr lang="en-US" altLang="zh-CN" sz="1400" b="0" baseline="0" dirty="0">
                          <a:solidFill>
                            <a:schemeClr val="tx1"/>
                          </a:solidFill>
                        </a:rPr>
                        <a:t> 11:05:21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068209"/>
              </p:ext>
            </p:extLst>
          </p:nvPr>
        </p:nvGraphicFramePr>
        <p:xfrm>
          <a:off x="668842" y="3312509"/>
          <a:ext cx="1006451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1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ID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New</a:t>
                      </a:r>
                      <a:r>
                        <a:rPr lang="en-US" altLang="zh-CN" sz="1400" b="1" baseline="0" dirty="0">
                          <a:solidFill>
                            <a:schemeClr val="bg1"/>
                          </a:solidFill>
                        </a:rPr>
                        <a:t> Barcode 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Order/Moving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SKU Name</a:t>
                      </a:r>
                      <a:endParaRPr lang="zh-CN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Cart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1234567890012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MS123456789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2/2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第六版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234567896789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MS345678909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Moving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5/5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/>
                        <a:t>统计学同步辅导与习题全解</a:t>
                      </a:r>
                      <a:r>
                        <a:rPr lang="en-US" altLang="zh-CN" sz="1200" b="0" dirty="0"/>
                        <a:t>(</a:t>
                      </a:r>
                      <a:r>
                        <a:rPr lang="zh-CN" altLang="en-US" sz="1200" b="0" dirty="0"/>
                        <a:t>人大社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贾俊平</a:t>
                      </a:r>
                      <a:r>
                        <a:rPr lang="en-US" altLang="zh-CN" sz="1200" b="0" dirty="0"/>
                        <a:t>·</a:t>
                      </a:r>
                      <a:r>
                        <a:rPr lang="zh-CN" altLang="en-US" sz="1200" b="0" dirty="0"/>
                        <a:t>第七版</a:t>
                      </a:r>
                      <a:r>
                        <a:rPr lang="en-US" altLang="zh-CN" sz="1200" b="0" dirty="0"/>
                        <a:t>) </a:t>
                      </a:r>
                      <a:r>
                        <a:rPr lang="zh-CN" altLang="en-US" sz="1200" b="0" dirty="0"/>
                        <a:t>平装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COB00000001</a:t>
                      </a:r>
                      <a:endParaRPr lang="zh-CN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等腰三角形 11"/>
          <p:cNvSpPr/>
          <p:nvPr/>
        </p:nvSpPr>
        <p:spPr>
          <a:xfrm rot="10800000">
            <a:off x="1673812" y="3426252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0800000">
            <a:off x="2889432" y="3426252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0800000">
            <a:off x="3658764" y="3426251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0800000">
            <a:off x="4428095" y="3426252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0800000">
            <a:off x="8803140" y="3426251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0800000">
            <a:off x="10427527" y="3444714"/>
            <a:ext cx="158759" cy="110171"/>
          </a:xfrm>
          <a:prstGeom prst="triangle">
            <a:avLst>
              <a:gd name="adj" fmla="val 48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6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65969" y="672263"/>
            <a:ext cx="11997501" cy="5959890"/>
            <a:chOff x="65969" y="672263"/>
            <a:chExt cx="11997501" cy="5959890"/>
          </a:xfrm>
        </p:grpSpPr>
        <p:sp>
          <p:nvSpPr>
            <p:cNvPr id="10" name="矩形 9"/>
            <p:cNvSpPr/>
            <p:nvPr/>
          </p:nvSpPr>
          <p:spPr>
            <a:xfrm>
              <a:off x="65969" y="1123720"/>
              <a:ext cx="11997501" cy="55084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3661" y="677426"/>
              <a:ext cx="1993089" cy="40608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Zone&amp; Batch 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230338" y="672263"/>
              <a:ext cx="1993089" cy="4060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Zone&amp; Process Path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18" y="84161"/>
            <a:ext cx="10515600" cy="380144"/>
          </a:xfrm>
        </p:spPr>
        <p:txBody>
          <a:bodyPr>
            <a:normAutofit/>
          </a:bodyPr>
          <a:lstStyle/>
          <a:p>
            <a:r>
              <a:rPr lang="en-US" altLang="zh-CN" dirty="0"/>
              <a:t>4-Zone Picking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65970"/>
              </p:ext>
            </p:extLst>
          </p:nvPr>
        </p:nvGraphicFramePr>
        <p:xfrm>
          <a:off x="99020" y="1859614"/>
          <a:ext cx="4281218" cy="718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PP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EXSD</a:t>
                      </a:r>
                      <a:endParaRPr lang="zh-CN" altLang="en-US" sz="16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全选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594799" y="1286917"/>
            <a:ext cx="2298123" cy="296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9273" y="1288018"/>
            <a:ext cx="565727" cy="3062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</a:rPr>
              <a:t>搜索</a:t>
            </a:r>
          </a:p>
        </p:txBody>
      </p:sp>
      <p:pic>
        <p:nvPicPr>
          <p:cNvPr id="13" name="图片 1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1:$Q$12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3" y="2730978"/>
            <a:ext cx="11816778" cy="2721188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sp>
        <p:nvSpPr>
          <p:cNvPr id="14" name="矩形标注 13"/>
          <p:cNvSpPr/>
          <p:nvPr/>
        </p:nvSpPr>
        <p:spPr>
          <a:xfrm>
            <a:off x="8218583" y="754479"/>
            <a:ext cx="2329935" cy="793214"/>
          </a:xfrm>
          <a:prstGeom prst="wedgeRectCallout">
            <a:avLst>
              <a:gd name="adj1" fmla="val -34035"/>
              <a:gd name="adj2" fmla="val 2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备注信息：</a:t>
            </a:r>
            <a:r>
              <a:rPr lang="en-US" altLang="zh-CN" sz="1600" dirty="0"/>
              <a:t>Pick Area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2490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72307" y="596435"/>
            <a:ext cx="11997501" cy="5959890"/>
            <a:chOff x="65969" y="672263"/>
            <a:chExt cx="11997501" cy="5959890"/>
          </a:xfrm>
        </p:grpSpPr>
        <p:sp>
          <p:nvSpPr>
            <p:cNvPr id="7" name="矩形 6"/>
            <p:cNvSpPr/>
            <p:nvPr/>
          </p:nvSpPr>
          <p:spPr>
            <a:xfrm>
              <a:off x="65969" y="1123720"/>
              <a:ext cx="11997501" cy="55084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3661" y="677426"/>
              <a:ext cx="1993089" cy="40608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Zone&amp; Batch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30338" y="672263"/>
              <a:ext cx="1993089" cy="40608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Zone&amp; Process Path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4-Zone Picking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A$9:$M$26"/>
              </a:ext>
            </a:extLst>
          </p:cNvPicPr>
          <p:nvPr/>
        </p:nvPicPr>
        <p:blipFill rotWithShape="1">
          <a:blip r:embed="rId2"/>
          <a:srcRect t="4850" r="2328" b="4850"/>
          <a:stretch/>
        </p:blipFill>
        <p:spPr bwMode="auto">
          <a:xfrm>
            <a:off x="1567780" y="1310010"/>
            <a:ext cx="8789987" cy="2736850"/>
          </a:xfrm>
          <a:prstGeom prst="rect">
            <a:avLst/>
          </a:prstGeom>
          <a:solidFill>
            <a:srgbClr xmlns:mc="http://schemas.openxmlformats.org/markup-compatibility/2006" xmlns:a14="http://schemas.microsoft.com/office/drawing/2010/main" val="FFFFFF" mc:Ignorable="a14" a14:legacySpreadsheetColorIndex="9"/>
          </a:solidFill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miter lim="800000"/>
            <a:headEnd/>
            <a:tailEnd/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238687"/>
              </p:ext>
            </p:extLst>
          </p:nvPr>
        </p:nvGraphicFramePr>
        <p:xfrm>
          <a:off x="785074" y="4168046"/>
          <a:ext cx="10355400" cy="21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P-1-B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P-1-D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P-2-I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P-3-K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微软雅黑" panose="020B0503020204020204" pitchFamily="34" charset="-122"/>
                        </a:rPr>
                        <a:t>P-3-L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汇总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SingleSmall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2650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SingleLarge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1905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MultiSmall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600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900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2800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MultiLarge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170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830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2625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PP1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2170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PP2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130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210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690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2115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汇总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750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540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1640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450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380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>
                          <a:effectLst/>
                        </a:rPr>
                        <a:t>1500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330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3300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3980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75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420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14265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矩形标注 9"/>
          <p:cNvSpPr/>
          <p:nvPr/>
        </p:nvSpPr>
        <p:spPr>
          <a:xfrm>
            <a:off x="9727894" y="2249276"/>
            <a:ext cx="2131684" cy="793214"/>
          </a:xfrm>
          <a:prstGeom prst="wedgeRectCallout">
            <a:avLst>
              <a:gd name="adj1" fmla="val -34035"/>
              <a:gd name="adj2" fmla="val 225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备注信息：</a:t>
            </a:r>
            <a:r>
              <a:rPr lang="en-US" altLang="zh-CN" sz="1600" dirty="0"/>
              <a:t>Pick Area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850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1360</Words>
  <Application>Microsoft Office PowerPoint</Application>
  <PresentationFormat>宽屏</PresentationFormat>
  <Paragraphs>767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3-Batch</vt:lpstr>
      <vt:lpstr>3-Batch</vt:lpstr>
      <vt:lpstr>3-Batch Job ID查询</vt:lpstr>
      <vt:lpstr>3-Batch ID 查询</vt:lpstr>
      <vt:lpstr>3-Batch—shipment可以查询</vt:lpstr>
      <vt:lpstr>3-Batch—Order可以查询</vt:lpstr>
      <vt:lpstr>4-Zone Picking</vt:lpstr>
      <vt:lpstr>4-Zone Picking</vt:lpstr>
      <vt:lpstr>5-Pick Eligibilities</vt:lpstr>
      <vt:lpstr>5-Pick Eligibilities</vt:lpstr>
      <vt:lpstr>5-Pick Eligibilities</vt:lpstr>
      <vt:lpstr>6-Picking Cart</vt:lpstr>
      <vt:lpstr>7-Outbound Management-1</vt:lpstr>
      <vt:lpstr>7-Outbound Management-2</vt:lpstr>
      <vt:lpstr>10-Rebatch Station Type</vt:lpstr>
      <vt:lpstr>10-Create Rebatch Station Type</vt:lpstr>
      <vt:lpstr>11-Rebatch Station</vt:lpstr>
      <vt:lpstr>11-Create Rebatch Station </vt:lpstr>
      <vt:lpstr>12-Rebin Station Type</vt:lpstr>
      <vt:lpstr>12-Create Rebin Station Type</vt:lpstr>
      <vt:lpstr>13-Rebin Station</vt:lpstr>
      <vt:lpstr>13-Create New Rebin Station</vt:lpstr>
      <vt:lpstr>14-Rebin Wall</vt:lpstr>
      <vt:lpstr>14-Create Rebin Wall</vt:lpstr>
      <vt:lpstr>15-Pack Station Type</vt:lpstr>
      <vt:lpstr>15-Pack Station Type-create a now pack station type</vt:lpstr>
      <vt:lpstr>16-Pack Station</vt:lpstr>
      <vt:lpstr>16-查看Pack Station</vt:lpstr>
      <vt:lpstr>16-创建Pack Station</vt:lpstr>
      <vt:lpstr>18-Picking Path</vt:lpstr>
      <vt:lpstr>18-Pick Path下载界面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Mengmeng</dc:creator>
  <cp:lastModifiedBy>PC-6</cp:lastModifiedBy>
  <cp:revision>211</cp:revision>
  <dcterms:created xsi:type="dcterms:W3CDTF">2016-11-29T05:13:23Z</dcterms:created>
  <dcterms:modified xsi:type="dcterms:W3CDTF">2017-03-10T05:20:20Z</dcterms:modified>
</cp:coreProperties>
</file>